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6" r:id="rId3"/>
    <p:sldMasterId id="2147483697" r:id="rId4"/>
  </p:sldMasterIdLst>
  <p:notesMasterIdLst>
    <p:notesMasterId r:id="rId7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5143500" type="screen16x9"/>
  <p:notesSz cx="6858000" cy="9144000"/>
  <p:embeddedFontLst>
    <p:embeddedFont>
      <p:font typeface="Anton" panose="020B0604020202020204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Didact Gothic" panose="020B0604020202020204" charset="0"/>
      <p:regular r:id="rId77"/>
    </p:embeddedFont>
    <p:embeddedFont>
      <p:font typeface="Helvetica Neue" panose="020B0604020202020204" charset="0"/>
      <p:regular r:id="rId78"/>
      <p:bold r:id="rId79"/>
      <p:italic r:id="rId80"/>
      <p:boldItalic r:id="rId81"/>
    </p:embeddedFont>
    <p:embeddedFont>
      <p:font typeface="Helvetica Neue Light" panose="020B0604020202020204" charset="0"/>
      <p:regular r:id="rId82"/>
      <p:bold r:id="rId83"/>
      <p:italic r:id="rId84"/>
      <p:boldItalic r:id="rId85"/>
    </p:embeddedFont>
    <p:embeddedFont>
      <p:font typeface="Lato Light" panose="020F0302020204030203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Rubik" panose="020B0604020202020204" charset="-79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97" Type="http://schemas.openxmlformats.org/officeDocument/2006/relationships/font" Target="fonts/font26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6.fntdata"/><Relationship Id="rId61" Type="http://schemas.openxmlformats.org/officeDocument/2006/relationships/slide" Target="slides/slide57.xml"/><Relationship Id="rId82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6.fntdata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eJ3vjTLUjQJia1NVjWnCfNZZWcnbnS2/view?usp=sharing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eJ3vjTLUjQJia1NVjWnCfNZZWcnbnS2/view?usp=shar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f63f3b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b6f63f3b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0203dc96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0203dc96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6f63f3bc2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6f63f3bc2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6b1517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6b15172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6f63f3bc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b6f63f3bc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14d69d4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e14d69d4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14d69d45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e14d69d45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14d69d45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14d69d45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b0c2050a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db0c2050a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14d69d45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14d69d45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bb3970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bb3970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0da89a7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e0da89a7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“Para pensar”.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¿Como crear encuestas de zoom? Disponible en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video.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generará </a:t>
            </a:r>
            <a:r>
              <a:rPr lang="en-GB" sz="1200" u="sng">
                <a:solidFill>
                  <a:schemeClr val="dk1"/>
                </a:solidFill>
              </a:rPr>
              <a:t>una encuesta de zoom</a:t>
            </a:r>
            <a:r>
              <a:rPr lang="en-GB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b0c2050a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b0c2050a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02a083f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e02a083f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0da89a73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e0da89a73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14d69d458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e14d69d45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14d69d45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e14d69d45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0da89a7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e0da89a7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0b2f019b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0b2f019b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14d69d45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e14d69d45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14d69d458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e14d69d458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0b2f019bc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0b2f019bc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2af930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e2af930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2af9306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2af9306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b6f63f3bc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b6f63f3bc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0da89a73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0da89a73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0203dc96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0203dc96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0203dc96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0203dc96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“Para pensar”.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¿Como crear encuestas de zoom? Disponible en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video.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generará </a:t>
            </a:r>
            <a:r>
              <a:rPr lang="en-GB" sz="1200" u="sng">
                <a:solidFill>
                  <a:schemeClr val="dk1"/>
                </a:solidFill>
              </a:rPr>
              <a:t>una encuesta de zoom</a:t>
            </a:r>
            <a:r>
              <a:rPr lang="en-GB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2" name="Google Shape;202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3" name="Google Shape;20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0" name="Google Shape;21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3" name="Google Shape;21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>
            <a:spLocks noGrp="1"/>
          </p:cNvSpPr>
          <p:nvPr>
            <p:ph type="ctrTitle"/>
          </p:nvPr>
        </p:nvSpPr>
        <p:spPr>
          <a:xfrm>
            <a:off x="993913" y="228600"/>
            <a:ext cx="6858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GB" sz="2700" b="1"/>
              <a:t>Clase 14- Modelos Analiticos I</a:t>
            </a:r>
            <a:endParaRPr sz="2700" b="1"/>
          </a:p>
        </p:txBody>
      </p:sp>
      <p:pic>
        <p:nvPicPr>
          <p:cNvPr id="241" name="Google Shape;24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21" y="860629"/>
            <a:ext cx="8269358" cy="390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/>
          <p:nvPr/>
        </p:nvSpPr>
        <p:spPr>
          <a:xfrm>
            <a:off x="560700" y="586525"/>
            <a:ext cx="8022600" cy="3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🚀 En esta sesión,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vamos a profundizar en el Tipo de Aprendizaje Supervisado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sus características, particulares y los principales algoritmos que podemos encontrar.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que primero, </a:t>
            </a:r>
            <a:r>
              <a:rPr lang="en-GB" sz="1900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recordemos:</a:t>
            </a:r>
            <a:endParaRPr sz="1900" b="1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el objetivo principal del Aprendizaje Supervisado?  🤔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Predecir las respuestas que habrá en el futuro, gracias al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entrenamiento del algoritmo con datos conocidos del pasado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(datos históricos).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Aprendizaje Supervisado</a:t>
            </a:r>
            <a:endParaRPr sz="36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Aprendizaje Supervisado</a:t>
            </a:r>
            <a:endParaRPr/>
          </a:p>
        </p:txBody>
      </p:sp>
      <p:pic>
        <p:nvPicPr>
          <p:cNvPr id="356" name="Google Shape;3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00" y="815625"/>
            <a:ext cx="70114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"/>
          <p:cNvSpPr txBox="1"/>
          <p:nvPr/>
        </p:nvSpPr>
        <p:spPr>
          <a:xfrm>
            <a:off x="726050" y="1964125"/>
            <a:ext cx="3920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Problemas de Clasificación: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Necesitan predecir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clase más probable de un elemento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función de un conjunto de variables de entrada. Para este tipo de algoritmos, la variable target o respuesta,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una variable de tipo categórica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3" name="Google Shape;363;p65"/>
          <p:cNvSpPr txBox="1"/>
          <p:nvPr/>
        </p:nvSpPr>
        <p:spPr>
          <a:xfrm>
            <a:off x="903000" y="228300"/>
            <a:ext cx="733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latin typeface="Anton"/>
                <a:ea typeface="Anton"/>
                <a:cs typeface="Anton"/>
                <a:sym typeface="Anton"/>
              </a:rPr>
              <a:t>¿Qué tipos de problemas resuelve el Aprendizaje Supervisado?</a:t>
            </a:r>
            <a:endParaRPr sz="3500" i="1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4" name="Google Shape;364;p65"/>
          <p:cNvSpPr txBox="1"/>
          <p:nvPr/>
        </p:nvSpPr>
        <p:spPr>
          <a:xfrm>
            <a:off x="4646450" y="1964113"/>
            <a:ext cx="3772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Problemas de Regresión: </a:t>
            </a:r>
            <a:endParaRPr sz="2000" b="1">
              <a:solidFill>
                <a:schemeClr val="lt1"/>
              </a:solidFill>
              <a:highlight>
                <a:srgbClr val="EF89D2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vez de predecir categorías,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predicen valores numéricos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decir, la variable target en un problema de regresión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de tipo cuantitativa.</a:t>
            </a:r>
            <a:endParaRPr sz="2000" b="1"/>
          </a:p>
        </p:txBody>
      </p:sp>
      <p:cxnSp>
        <p:nvCxnSpPr>
          <p:cNvPr id="365" name="Google Shape;365;p65"/>
          <p:cNvCxnSpPr>
            <a:stCxn id="363" idx="2"/>
            <a:endCxn id="362" idx="0"/>
          </p:cNvCxnSpPr>
          <p:nvPr/>
        </p:nvCxnSpPr>
        <p:spPr>
          <a:xfrm flipH="1">
            <a:off x="2686200" y="1490400"/>
            <a:ext cx="1885800" cy="473700"/>
          </a:xfrm>
          <a:prstGeom prst="straightConnector1">
            <a:avLst/>
          </a:prstGeom>
          <a:noFill/>
          <a:ln w="38100" cap="flat" cmpd="sng">
            <a:solidFill>
              <a:srgbClr val="EF89D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6" name="Google Shape;366;p65"/>
          <p:cNvCxnSpPr>
            <a:stCxn id="363" idx="2"/>
            <a:endCxn id="364" idx="0"/>
          </p:cNvCxnSpPr>
          <p:nvPr/>
        </p:nvCxnSpPr>
        <p:spPr>
          <a:xfrm>
            <a:off x="4572000" y="1490400"/>
            <a:ext cx="1960500" cy="473700"/>
          </a:xfrm>
          <a:prstGeom prst="straightConnector1">
            <a:avLst/>
          </a:prstGeom>
          <a:noFill/>
          <a:ln w="38100" cap="flat" cmpd="sng">
            <a:solidFill>
              <a:srgbClr val="EF89D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 txBox="1"/>
          <p:nvPr/>
        </p:nvSpPr>
        <p:spPr>
          <a:xfrm>
            <a:off x="651296" y="4831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3" name="Google Shape;373;p66"/>
          <p:cNvSpPr txBox="1"/>
          <p:nvPr/>
        </p:nvSpPr>
        <p:spPr>
          <a:xfrm>
            <a:off x="726047" y="1403687"/>
            <a:ext cx="8102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sé si tengo que utilizar un algoritmo de clasificación o de regresión?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Depende del tipo de problema que plantea mi variable a predecir 😉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74" name="Google Shape;37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282" y="2509977"/>
            <a:ext cx="4741598" cy="246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/>
        </p:nvSpPr>
        <p:spPr>
          <a:xfrm>
            <a:off x="268850" y="1673225"/>
            <a:ext cx="83349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algoritmos de clasificación intentan predecir una categoría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Enfermo/No enfermo.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Sobrevive/No sobrevive.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Baja/ No baja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81" name="Google Shape;381;p67" descr="Machine Learning': definición, tipos y aplicaciones prácticas - Iberdrol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5750" y="2160600"/>
            <a:ext cx="3584125" cy="2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7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b="0" i="1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sificación</a:t>
            </a:r>
            <a:endParaRPr sz="3500" b="0" i="1" u="none" strike="noStrike" cap="none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/>
        </p:nvSpPr>
        <p:spPr>
          <a:xfrm>
            <a:off x="726047" y="1556087"/>
            <a:ext cx="8102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un Algoritmo Clasificador de correos Spam: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9" name="Google Shape;389;p68"/>
          <p:cNvSpPr txBox="1"/>
          <p:nvPr/>
        </p:nvSpPr>
        <p:spPr>
          <a:xfrm>
            <a:off x="726047" y="2068969"/>
            <a:ext cx="8028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Objetivo: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Clasificar los correos que llegan a la bandeja en Spam y No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Spam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047" y="2479417"/>
            <a:ext cx="6492241" cy="218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8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b="0" i="1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sificación</a:t>
            </a:r>
            <a:endParaRPr sz="3500" b="0" i="1" u="none" strike="noStrike" cap="none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/>
        </p:nvSpPr>
        <p:spPr>
          <a:xfrm>
            <a:off x="726047" y="1556087"/>
            <a:ext cx="8102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un Algoritmo Clasificador de correos Spam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8" name="Google Shape;39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546" y="1960484"/>
            <a:ext cx="7024255" cy="269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b="0" i="1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sificación</a:t>
            </a:r>
            <a:endParaRPr sz="3500" b="0" i="1" u="none" strike="noStrike" cap="none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0"/>
          <p:cNvSpPr txBox="1"/>
          <p:nvPr/>
        </p:nvSpPr>
        <p:spPr>
          <a:xfrm>
            <a:off x="497447" y="1556087"/>
            <a:ext cx="8102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un Algoritmo Clasificador de correos Spam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6" name="Google Shape;40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048" y="1935246"/>
            <a:ext cx="6165306" cy="272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0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1"/>
          <p:cNvSpPr txBox="1"/>
          <p:nvPr/>
        </p:nvSpPr>
        <p:spPr>
          <a:xfrm>
            <a:off x="421247" y="1568487"/>
            <a:ext cx="8102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un Algoritmo Clasificador de correos Spam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4" name="Google Shape;41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747" y="1980357"/>
            <a:ext cx="6151419" cy="267926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1" u="none" strike="noStrike" cap="non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sz="3600" b="0" i="1" u="none" strike="noStrike" cap="non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7" name="Google Shape;24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2"/>
          <p:cNvSpPr txBox="1"/>
          <p:nvPr/>
        </p:nvSpPr>
        <p:spPr>
          <a:xfrm>
            <a:off x="497447" y="1556087"/>
            <a:ext cx="8102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un Algoritmo Clasificador de correos Spam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2" name="Google Shape;42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997" y="1934810"/>
            <a:ext cx="3914168" cy="289015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2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6999" y="1452557"/>
            <a:ext cx="3185159" cy="2645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3"/>
          <p:cNvSpPr/>
          <p:nvPr/>
        </p:nvSpPr>
        <p:spPr>
          <a:xfrm rot="-5400000">
            <a:off x="4446507" y="3685861"/>
            <a:ext cx="482100" cy="11865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3"/>
          <p:cNvSpPr/>
          <p:nvPr/>
        </p:nvSpPr>
        <p:spPr>
          <a:xfrm rot="-5400000">
            <a:off x="6050341" y="3685861"/>
            <a:ext cx="482100" cy="11865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3"/>
          <p:cNvSpPr txBox="1"/>
          <p:nvPr/>
        </p:nvSpPr>
        <p:spPr>
          <a:xfrm>
            <a:off x="4516582" y="4531611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20              +</a:t>
            </a:r>
            <a:endParaRPr/>
          </a:p>
        </p:txBody>
      </p:sp>
      <p:sp>
        <p:nvSpPr>
          <p:cNvPr id="433" name="Google Shape;433;p73"/>
          <p:cNvSpPr txBox="1"/>
          <p:nvPr/>
        </p:nvSpPr>
        <p:spPr>
          <a:xfrm>
            <a:off x="6010102" y="4526877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                 =   25</a:t>
            </a:r>
            <a:endParaRPr/>
          </a:p>
        </p:txBody>
      </p:sp>
      <p:sp>
        <p:nvSpPr>
          <p:cNvPr id="434" name="Google Shape;434;p73"/>
          <p:cNvSpPr txBox="1"/>
          <p:nvPr/>
        </p:nvSpPr>
        <p:spPr>
          <a:xfrm>
            <a:off x="133700" y="1650300"/>
            <a:ext cx="3655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la probabilidad de que un email con la palabra “barato” sea Spam?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40%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60%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3CEFAB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80% 🡪 20/25 = 0.80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3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i="1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/>
          <p:nvPr/>
        </p:nvSpPr>
        <p:spPr>
          <a:xfrm>
            <a:off x="651298" y="2159990"/>
            <a:ext cx="7944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múltiples algoritmos de clasificación, a continuación compartiremos aquellos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populares. 😎</a:t>
            </a:r>
            <a:endParaRPr sz="1800" b="1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2" name="Google Shape;442;p74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74"/>
          <p:cNvSpPr txBox="1"/>
          <p:nvPr/>
        </p:nvSpPr>
        <p:spPr>
          <a:xfrm>
            <a:off x="1094250" y="4055525"/>
            <a:ext cx="695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💡 </a:t>
            </a:r>
            <a:r>
              <a:rPr lang="en-GB" sz="1600" b="1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Aclaración: </a:t>
            </a:r>
            <a:r>
              <a:rPr lang="en-GB" sz="16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Módulo 5 “Algoritmos de Machine Learning” abordaremos esta temática en mayor profundidad. 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Arbol de decisión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6"/>
          <p:cNvPicPr preferRelativeResize="0"/>
          <p:nvPr/>
        </p:nvPicPr>
        <p:blipFill rotWithShape="1">
          <a:blip r:embed="rId3">
            <a:alphaModFix/>
          </a:blip>
          <a:srcRect t="18771"/>
          <a:stretch/>
        </p:blipFill>
        <p:spPr>
          <a:xfrm>
            <a:off x="15" y="8"/>
            <a:ext cx="9143987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6"/>
          <p:cNvSpPr txBox="1">
            <a:spLocks noGrp="1"/>
          </p:cNvSpPr>
          <p:nvPr>
            <p:ph type="ctrTitle"/>
          </p:nvPr>
        </p:nvSpPr>
        <p:spPr>
          <a:xfrm>
            <a:off x="606056" y="701474"/>
            <a:ext cx="79905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GB" sz="3000" b="1"/>
              <a:t>Clasificadores No Paramétricos </a:t>
            </a:r>
            <a:endParaRPr sz="3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Decision trees-Variable númericas</a:t>
            </a:r>
            <a:endParaRPr b="1"/>
          </a:p>
        </p:txBody>
      </p:sp>
      <p:sp>
        <p:nvSpPr>
          <p:cNvPr id="461" name="Google Shape;461;p77"/>
          <p:cNvSpPr txBox="1">
            <a:spLocks noGrp="1"/>
          </p:cNvSpPr>
          <p:nvPr>
            <p:ph type="body" idx="1"/>
          </p:nvPr>
        </p:nvSpPr>
        <p:spPr>
          <a:xfrm>
            <a:off x="628650" y="701750"/>
            <a:ext cx="7886700" cy="4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GB" sz="1700"/>
              <a:t>Exploremos una nueva idea de como hacer una clasificación de la siguiente forma: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GB" sz="1700"/>
              <a:t>Tomar un atributo, aplicar una condición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GB" sz="1700"/>
              <a:t>Seleccionar otro atributo y chequear condición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GB" sz="1700"/>
              <a:t>En las hojas tendremos la asignación final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n-GB" sz="1700"/>
              <a:t>Aplicar el método con cuantas variables se desee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b="1"/>
          </a:p>
        </p:txBody>
      </p:sp>
      <p:pic>
        <p:nvPicPr>
          <p:cNvPr id="462" name="Google Shape;46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958" y="2344479"/>
            <a:ext cx="5566145" cy="279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Decision trees- Variables categoricas</a:t>
            </a:r>
            <a:endParaRPr b="1"/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575" y="725827"/>
            <a:ext cx="6931099" cy="441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Decision trees- Variables categóricas</a:t>
            </a:r>
            <a:endParaRPr b="1"/>
          </a:p>
        </p:txBody>
      </p:sp>
      <p:pic>
        <p:nvPicPr>
          <p:cNvPr id="474" name="Google Shape;47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488" y="1733842"/>
            <a:ext cx="5805377" cy="34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9"/>
          <p:cNvSpPr txBox="1"/>
          <p:nvPr/>
        </p:nvSpPr>
        <p:spPr>
          <a:xfrm>
            <a:off x="628650" y="813391"/>
            <a:ext cx="7569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árbol de decisión se fundamenta en decidir si se </a:t>
            </a: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espera o no.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nodos internos representan los atributos testeados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Branching se realiza de acuerdo con los valores de los atributos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leaf nodes representan los outputs (Asignación de clases)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/>
        </p:nvSpPr>
        <p:spPr>
          <a:xfrm>
            <a:off x="138176" y="564050"/>
            <a:ext cx="5524200" cy="4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aprendizaje basado en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árboles de decisión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 ampliamente extendido en la actualidad, y múltiples modelos hacen diferentes implementaciones de los mismos.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primeras versiones de estos modelos fueron implementados por Leo Breiman.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utilizan para problemas de Clasificación y Regresión.</a:t>
            </a:r>
            <a:endParaRPr sz="1500" b="1"/>
          </a:p>
        </p:txBody>
      </p:sp>
      <p:pic>
        <p:nvPicPr>
          <p:cNvPr id="482" name="Google Shape;48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6152" y="1408920"/>
            <a:ext cx="3557847" cy="214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/>
          <p:nvPr/>
        </p:nvSpPr>
        <p:spPr>
          <a:xfrm>
            <a:off x="726147" y="504887"/>
            <a:ext cx="80283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Aprenden de los datos generando reglas de tipo </a:t>
            </a:r>
            <a:r>
              <a:rPr lang="en-GB" sz="2000" i="1">
                <a:solidFill>
                  <a:schemeClr val="l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if-else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Separan los datos en grupos cada vez más pequeños de subsets de un dataset original.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división se la conoce con el nombre de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Cuando un nodo no conduce a nuevas divisiones se le denomina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hoja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luego ser considerada como ramas del árbol. </a:t>
            </a:r>
            <a:endParaRPr sz="2000"/>
          </a:p>
        </p:txBody>
      </p:sp>
      <p:pic>
        <p:nvPicPr>
          <p:cNvPr id="489" name="Google Shape;489;p81" descr="Qué es y cómo se hace un árbol de decisiones? | Administrac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549" y="3313900"/>
            <a:ext cx="2724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/>
        </p:nvSpPr>
        <p:spPr>
          <a:xfrm>
            <a:off x="1465675" y="4980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¿EMPEZAMOS?</a:t>
            </a:r>
            <a:endParaRPr sz="3600" b="0" u="none" strike="noStrike" cap="non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5" name="Google Shape;2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00" y="1487150"/>
            <a:ext cx="4743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2"/>
          <p:cNvSpPr txBox="1"/>
          <p:nvPr/>
        </p:nvSpPr>
        <p:spPr>
          <a:xfrm>
            <a:off x="736359" y="541320"/>
            <a:ext cx="79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Árboles de Decisión: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6" name="Google Shape;49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572" y="1627980"/>
            <a:ext cx="6273276" cy="243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7925" y="271312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3"/>
          <p:cNvSpPr txBox="1"/>
          <p:nvPr/>
        </p:nvSpPr>
        <p:spPr>
          <a:xfrm>
            <a:off x="462758" y="264315"/>
            <a:ext cx="8218500" cy="4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7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raíz: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 a toda la población o muestra y esto se divide en dos o más conjuntos homogéneos.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División: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proceso de división de un nodo en dos o más subnodos.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de decisión: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un subnodo se divide en subnodos adicionales, se llama nodo de decisión.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de hoja / terminal: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nodos sin hijos (sin división adicional) se llaman Hoja o nodo terminal.</a:t>
            </a:r>
            <a:endParaRPr sz="16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4" name="Google Shape;504;p83"/>
          <p:cNvSpPr txBox="1"/>
          <p:nvPr/>
        </p:nvSpPr>
        <p:spPr>
          <a:xfrm>
            <a:off x="462750" y="323225"/>
            <a:ext cx="8218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   Partes de los Árboles de Decisión:</a:t>
            </a:r>
            <a:endParaRPr sz="3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4"/>
          <p:cNvSpPr txBox="1"/>
          <p:nvPr/>
        </p:nvSpPr>
        <p:spPr>
          <a:xfrm>
            <a:off x="734247" y="1202240"/>
            <a:ext cx="80202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Poda (Pruning):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la reducción del tamaño de los árboles de decisión eliminando nodos.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Rama / Subárbol: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subsección del árbol de decisión se denomina rama o subárbol.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 padre e hijo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Un nodo, que se divide en subnodos se denomina nodo principal de subnodos, mientras que los subnodos son hijos de un nodo principal.</a:t>
            </a:r>
            <a:endParaRPr sz="16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1" name="Google Shape;511;p84"/>
          <p:cNvSpPr txBox="1"/>
          <p:nvPr/>
        </p:nvSpPr>
        <p:spPr>
          <a:xfrm>
            <a:off x="462750" y="323225"/>
            <a:ext cx="8218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   Partes de los Árboles de Decisión:</a:t>
            </a:r>
            <a:endParaRPr sz="3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086" y="1542160"/>
            <a:ext cx="5272919" cy="304571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5"/>
          <p:cNvSpPr txBox="1"/>
          <p:nvPr/>
        </p:nvSpPr>
        <p:spPr>
          <a:xfrm>
            <a:off x="1200900" y="532950"/>
            <a:ext cx="674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Partes de los Árboles de Decisión:</a:t>
            </a:r>
            <a:endParaRPr/>
          </a:p>
        </p:txBody>
      </p:sp>
      <p:pic>
        <p:nvPicPr>
          <p:cNvPr id="519" name="Google Shape;51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7925" y="271312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6"/>
          <p:cNvSpPr txBox="1"/>
          <p:nvPr/>
        </p:nvSpPr>
        <p:spPr>
          <a:xfrm>
            <a:off x="675422" y="1395687"/>
            <a:ext cx="7944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Caja blanca (conjunto de reglas con booleanos),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sus resultados son fáciles de entender e interpretar.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Relativamente robusto.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Funcionan relativamente bien con grandes conjuntos de datos.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Combinaciones de los mismos pueden dar resultados muy certeros sin perder explicabilidad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por ejemplo, Random Forest.</a:t>
            </a:r>
            <a:endParaRPr sz="150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6"/>
          <p:cNvSpPr txBox="1"/>
          <p:nvPr/>
        </p:nvSpPr>
        <p:spPr>
          <a:xfrm>
            <a:off x="1200900" y="532950"/>
            <a:ext cx="674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¿Cuáles son las ventajas?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 txBox="1"/>
          <p:nvPr/>
        </p:nvSpPr>
        <p:spPr>
          <a:xfrm>
            <a:off x="701272" y="1313237"/>
            <a:ext cx="7944000" cy="3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1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Tienden al sobreajuste u overfitting de los datos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el modelo al predecir nuevos casos no estima con el mismo índice de acierto.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100"/>
              <a:buFont typeface="Helvetica Neue Light"/>
              <a:buChar char="●"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ven influenciadas por los outliers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creando árboles con ramas muy profundas que no predicen bien para nuevos casos.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1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árboles demasiado complejos puede conllevar que no se adapten bien a los nuevos datos.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1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árboles sesgados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una de las clases es más numerosa que otra es decir, si hay desbalance de clases.</a:t>
            </a:r>
            <a:endParaRPr sz="1500"/>
          </a:p>
        </p:txBody>
      </p:sp>
      <p:sp>
        <p:nvSpPr>
          <p:cNvPr id="533" name="Google Shape;533;p87"/>
          <p:cNvSpPr txBox="1"/>
          <p:nvPr/>
        </p:nvSpPr>
        <p:spPr>
          <a:xfrm>
            <a:off x="1200900" y="532950"/>
            <a:ext cx="674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¿Cuáles son las desventajas?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Decision trees- Aplicación</a:t>
            </a:r>
            <a:endParaRPr b="1"/>
          </a:p>
        </p:txBody>
      </p:sp>
      <p:pic>
        <p:nvPicPr>
          <p:cNvPr id="539" name="Google Shape;53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794" y="773323"/>
            <a:ext cx="2957924" cy="192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3607" y="673296"/>
            <a:ext cx="3000793" cy="212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5282" y="2778589"/>
            <a:ext cx="3536650" cy="236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0"/>
          <p:cNvSpPr txBox="1"/>
          <p:nvPr/>
        </p:nvSpPr>
        <p:spPr>
          <a:xfrm>
            <a:off x="492075" y="2382000"/>
            <a:ext cx="8390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i="1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/>
        </p:nvSpPr>
        <p:spPr>
          <a:xfrm>
            <a:off x="201850" y="298025"/>
            <a:ext cx="90690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5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9" name="Google Shape;559;p91"/>
          <p:cNvSpPr txBox="1"/>
          <p:nvPr/>
        </p:nvSpPr>
        <p:spPr>
          <a:xfrm>
            <a:off x="324325" y="1501950"/>
            <a:ext cx="50580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 usarse para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clasificar nuevas muestras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(valores discretos) o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predecir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(regresión, valores continuos).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esencialmente para clasificar valores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buscando los puntos de datos “más similares” (por cercanía).</a:t>
            </a:r>
            <a:endParaRPr sz="1500" b="0" i="0" u="none" strike="noStrike" cap="non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60" name="Google Shape;560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769" y="1623115"/>
            <a:ext cx="3314872" cy="1564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/>
        </p:nvSpPr>
        <p:spPr>
          <a:xfrm>
            <a:off x="8521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sz="3000" i="1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600" i="1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es realmente sencilla, el algoritmo clasifica cada dato nuevo en el grupo que corresponda, según tenga k vecinos más cerca de un grupo o de otro. Es decir, calcula la distancia del elemento nuevo a cada uno de los existentes, y ordena dichas distancias de menor a mayor para ir seleccionando el grupo al que pertenecer.</a:t>
            </a:r>
            <a:r>
              <a:rPr lang="en-GB" sz="1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3000" i="1">
              <a:solidFill>
                <a:srgbClr val="EEFF4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6" name="Google Shape;56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EFAB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en el tipo de Aprendizaje Supervisado.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algoritmos principales de Clasificación.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Introducir a la Regresión Logística.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lang="en-GB" sz="3000" i="1">
                <a:latin typeface="Anton"/>
                <a:ea typeface="Anton"/>
                <a:cs typeface="Anton"/>
                <a:sym typeface="Anton"/>
              </a:rPr>
              <a:t>DE LA CLASE</a:t>
            </a:r>
            <a:endParaRPr sz="3000" i="1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3"/>
          <p:cNvSpPr txBox="1"/>
          <p:nvPr/>
        </p:nvSpPr>
        <p:spPr>
          <a:xfrm>
            <a:off x="167500" y="221725"/>
            <a:ext cx="86943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500" i="1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3" name="Google Shape;573;p93"/>
          <p:cNvSpPr txBox="1"/>
          <p:nvPr/>
        </p:nvSpPr>
        <p:spPr>
          <a:xfrm>
            <a:off x="268847" y="1676511"/>
            <a:ext cx="41418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supongamos el siguiente escenario: Tenemos un Dataset con 2 Features, en el cual cada instancia puede pertenecer a una de dos clases: “Rojo” o “Azul”.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93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3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3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93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93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93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93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3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3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3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93"/>
          <p:cNvCxnSpPr/>
          <p:nvPr/>
        </p:nvCxnSpPr>
        <p:spPr>
          <a:xfrm rot="10800000">
            <a:off x="5562075" y="1396900"/>
            <a:ext cx="0" cy="33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5" name="Google Shape;585;p93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93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3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3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3"/>
          <p:cNvSpPr/>
          <p:nvPr/>
        </p:nvSpPr>
        <p:spPr>
          <a:xfrm>
            <a:off x="7042430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3"/>
          <p:cNvSpPr/>
          <p:nvPr/>
        </p:nvSpPr>
        <p:spPr>
          <a:xfrm>
            <a:off x="72196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3"/>
          <p:cNvSpPr txBox="1"/>
          <p:nvPr/>
        </p:nvSpPr>
        <p:spPr>
          <a:xfrm>
            <a:off x="4939365" y="47440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2" name="Google Shape;592;p93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93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93"/>
          <p:cNvCxnSpPr/>
          <p:nvPr/>
        </p:nvCxnSpPr>
        <p:spPr>
          <a:xfrm>
            <a:off x="5580945" y="4792001"/>
            <a:ext cx="18749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5" name="Google Shape;595;p93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3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4"/>
          <p:cNvSpPr txBox="1"/>
          <p:nvPr/>
        </p:nvSpPr>
        <p:spPr>
          <a:xfrm>
            <a:off x="167500" y="348025"/>
            <a:ext cx="8880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5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94"/>
          <p:cNvSpPr txBox="1"/>
          <p:nvPr/>
        </p:nvSpPr>
        <p:spPr>
          <a:xfrm>
            <a:off x="497447" y="1752711"/>
            <a:ext cx="4141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Dada una nueva instancia, de la cual no sabemos cuál es  su clase, vamos a recurrir a sus vecinos cercanos para clasificarla.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pregunta sería entonces, ¿La clasificamos como rojo o como azul?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94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4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94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4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94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4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4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94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4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4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94"/>
          <p:cNvCxnSpPr/>
          <p:nvPr/>
        </p:nvCxnSpPr>
        <p:spPr>
          <a:xfrm rot="10800000">
            <a:off x="5562075" y="1396900"/>
            <a:ext cx="0" cy="33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5" name="Google Shape;615;p94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94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94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4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4"/>
          <p:cNvSpPr/>
          <p:nvPr/>
        </p:nvSpPr>
        <p:spPr>
          <a:xfrm>
            <a:off x="7042430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4"/>
          <p:cNvSpPr txBox="1"/>
          <p:nvPr/>
        </p:nvSpPr>
        <p:spPr>
          <a:xfrm>
            <a:off x="4939365" y="47440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1" name="Google Shape;621;p94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2" name="Google Shape;622;p94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94"/>
          <p:cNvCxnSpPr/>
          <p:nvPr/>
        </p:nvCxnSpPr>
        <p:spPr>
          <a:xfrm>
            <a:off x="5580945" y="4792001"/>
            <a:ext cx="18749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4" name="Google Shape;624;p94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4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4"/>
          <p:cNvSpPr txBox="1"/>
          <p:nvPr/>
        </p:nvSpPr>
        <p:spPr>
          <a:xfrm>
            <a:off x="5181453" y="2151350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7" name="Google Shape;627;p94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5"/>
          <p:cNvSpPr txBox="1"/>
          <p:nvPr/>
        </p:nvSpPr>
        <p:spPr>
          <a:xfrm>
            <a:off x="494147" y="1266293"/>
            <a:ext cx="41418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tomamos K=1, solo miraremos al vecino más cercano.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Aclaración: K es el nro de vecinos.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4" name="Google Shape;634;p95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5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5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5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5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5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5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5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5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5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95"/>
          <p:cNvCxnSpPr/>
          <p:nvPr/>
        </p:nvCxnSpPr>
        <p:spPr>
          <a:xfrm rot="10800000">
            <a:off x="5562075" y="1396900"/>
            <a:ext cx="0" cy="33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5" name="Google Shape;645;p95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95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5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5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5"/>
          <p:cNvSpPr/>
          <p:nvPr/>
        </p:nvSpPr>
        <p:spPr>
          <a:xfrm>
            <a:off x="7042430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5"/>
          <p:cNvSpPr txBox="1"/>
          <p:nvPr/>
        </p:nvSpPr>
        <p:spPr>
          <a:xfrm>
            <a:off x="4939365" y="47440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1" name="Google Shape;651;p95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2" name="Google Shape;652;p95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3" name="Google Shape;653;p95"/>
          <p:cNvCxnSpPr/>
          <p:nvPr/>
        </p:nvCxnSpPr>
        <p:spPr>
          <a:xfrm>
            <a:off x="5580945" y="4792001"/>
            <a:ext cx="18749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4" name="Google Shape;654;p95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95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5"/>
          <p:cNvSpPr txBox="1"/>
          <p:nvPr/>
        </p:nvSpPr>
        <p:spPr>
          <a:xfrm>
            <a:off x="5181453" y="2151350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7" name="Google Shape;657;p95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Google Shape;658;p95"/>
          <p:cNvCxnSpPr/>
          <p:nvPr/>
        </p:nvCxnSpPr>
        <p:spPr>
          <a:xfrm>
            <a:off x="2326179" y="3543935"/>
            <a:ext cx="0" cy="654633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59" name="Google Shape;659;p95"/>
          <p:cNvSpPr txBox="1"/>
          <p:nvPr/>
        </p:nvSpPr>
        <p:spPr>
          <a:xfrm>
            <a:off x="1834515" y="4029150"/>
            <a:ext cx="112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</a:rPr>
              <a:t>Azul</a:t>
            </a:r>
            <a:endParaRPr sz="2400" b="0" i="0" u="none" strike="noStrike" cap="none">
              <a:solidFill>
                <a:srgbClr val="007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95"/>
          <p:cNvSpPr/>
          <p:nvPr/>
        </p:nvSpPr>
        <p:spPr>
          <a:xfrm>
            <a:off x="1694565" y="4156800"/>
            <a:ext cx="279900" cy="2799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5"/>
          <p:cNvSpPr txBox="1"/>
          <p:nvPr/>
        </p:nvSpPr>
        <p:spPr>
          <a:xfrm>
            <a:off x="6611750" y="183291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1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2" name="Google Shape;662;p95"/>
          <p:cNvSpPr/>
          <p:nvPr/>
        </p:nvSpPr>
        <p:spPr>
          <a:xfrm>
            <a:off x="6957650" y="2030310"/>
            <a:ext cx="612000" cy="57180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5"/>
          <p:cNvSpPr txBox="1"/>
          <p:nvPr/>
        </p:nvSpPr>
        <p:spPr>
          <a:xfrm>
            <a:off x="167500" y="348025"/>
            <a:ext cx="8880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5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6"/>
          <p:cNvSpPr txBox="1"/>
          <p:nvPr/>
        </p:nvSpPr>
        <p:spPr>
          <a:xfrm>
            <a:off x="573647" y="1260693"/>
            <a:ext cx="41418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elegimos otro valor de k, por ejemplo k &gt; 1, nuestra clasificación cambiará significativamente.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con k = 3 tenemos dos vecinos Rojos y uno Azul. Por lo tanto en base a este escenario, la clasificación será: Rojo.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0" name="Google Shape;670;p96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96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96"/>
          <p:cNvSpPr/>
          <p:nvPr/>
        </p:nvSpPr>
        <p:spPr>
          <a:xfrm>
            <a:off x="7108835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6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96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96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96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96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96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96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96"/>
          <p:cNvCxnSpPr/>
          <p:nvPr/>
        </p:nvCxnSpPr>
        <p:spPr>
          <a:xfrm rot="10800000">
            <a:off x="5562075" y="1396900"/>
            <a:ext cx="0" cy="33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1" name="Google Shape;681;p96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6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6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6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6"/>
          <p:cNvSpPr/>
          <p:nvPr/>
        </p:nvSpPr>
        <p:spPr>
          <a:xfrm>
            <a:off x="7100621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6"/>
          <p:cNvSpPr txBox="1"/>
          <p:nvPr/>
        </p:nvSpPr>
        <p:spPr>
          <a:xfrm>
            <a:off x="4939365" y="47440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7" name="Google Shape;687;p96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8" name="Google Shape;688;p96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p96"/>
          <p:cNvCxnSpPr/>
          <p:nvPr/>
        </p:nvCxnSpPr>
        <p:spPr>
          <a:xfrm>
            <a:off x="5580945" y="4792001"/>
            <a:ext cx="18749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0" name="Google Shape;690;p96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6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6"/>
          <p:cNvSpPr txBox="1"/>
          <p:nvPr/>
        </p:nvSpPr>
        <p:spPr>
          <a:xfrm>
            <a:off x="5181453" y="2151350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3" name="Google Shape;693;p96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6"/>
          <p:cNvSpPr txBox="1"/>
          <p:nvPr/>
        </p:nvSpPr>
        <p:spPr>
          <a:xfrm>
            <a:off x="6611750" y="1816250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3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5" name="Google Shape;695;p96"/>
          <p:cNvSpPr/>
          <p:nvPr/>
        </p:nvSpPr>
        <p:spPr>
          <a:xfrm>
            <a:off x="6957649" y="1907430"/>
            <a:ext cx="891235" cy="113471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6"/>
          <p:cNvSpPr txBox="1"/>
          <p:nvPr/>
        </p:nvSpPr>
        <p:spPr>
          <a:xfrm>
            <a:off x="167500" y="348025"/>
            <a:ext cx="8880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KNN: K-Nearest-Neighbor (Vecinos Cercanos)</a:t>
            </a:r>
            <a:endParaRPr sz="35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Regresión logística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8"/>
          <p:cNvSpPr txBox="1"/>
          <p:nvPr/>
        </p:nvSpPr>
        <p:spPr>
          <a:xfrm>
            <a:off x="996175" y="182815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8" name="Google Shape;708;p98"/>
          <p:cNvSpPr txBox="1"/>
          <p:nvPr/>
        </p:nvSpPr>
        <p:spPr>
          <a:xfrm>
            <a:off x="996175" y="677175"/>
            <a:ext cx="6630900" cy="3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nton"/>
                <a:ea typeface="Anton"/>
                <a:cs typeface="Anton"/>
                <a:sym typeface="Anton"/>
              </a:rPr>
              <a:t>Técnica de aprendizaje automático que proviene del campo de la estadística. A pesar de su nombre no es un algoritmo, sino que es un método para problemas de clasificación, en los que se obtienen un valor binario entre 0 y 1.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9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Logistic Regression</a:t>
            </a:r>
            <a:endParaRPr b="1"/>
          </a:p>
        </p:txBody>
      </p:sp>
      <p:sp>
        <p:nvSpPr>
          <p:cNvPr id="715" name="Google Shape;715;p99"/>
          <p:cNvSpPr txBox="1">
            <a:spLocks noGrp="1"/>
          </p:cNvSpPr>
          <p:nvPr>
            <p:ph type="body" idx="1"/>
          </p:nvPr>
        </p:nvSpPr>
        <p:spPr>
          <a:xfrm>
            <a:off x="628650" y="701750"/>
            <a:ext cx="7886700" cy="444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9" t="-12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2100"/>
              <a:buChar char="●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0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Logistic Regression</a:t>
            </a:r>
            <a:endParaRPr b="1"/>
          </a:p>
        </p:txBody>
      </p:sp>
      <p:sp>
        <p:nvSpPr>
          <p:cNvPr id="721" name="Google Shape;721;p100"/>
          <p:cNvSpPr txBox="1">
            <a:spLocks noGrp="1"/>
          </p:cNvSpPr>
          <p:nvPr>
            <p:ph type="body" idx="1"/>
          </p:nvPr>
        </p:nvSpPr>
        <p:spPr>
          <a:xfrm>
            <a:off x="628650" y="701750"/>
            <a:ext cx="7886700" cy="4441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9" t="-12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2100"/>
              <a:buChar char="●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1"/>
          <p:cNvSpPr txBox="1"/>
          <p:nvPr/>
        </p:nvSpPr>
        <p:spPr>
          <a:xfrm>
            <a:off x="599997" y="1370412"/>
            <a:ext cx="7944000" cy="25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problema de clasificación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identificar si una operación dada es fraudulenta o no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asociándole una etiqueta “fraude” a unos registros y “no fraude” a otros. 👌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la Regresión Logística describe y estima la relación entre una variable binaria dependiente y las variables independientes.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8" name="Google Shape;728;p101"/>
          <p:cNvSpPr txBox="1"/>
          <p:nvPr/>
        </p:nvSpPr>
        <p:spPr>
          <a:xfrm>
            <a:off x="132000" y="500425"/>
            <a:ext cx="8880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endParaRPr sz="34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2"/>
          <p:cNvSpPr txBox="1"/>
          <p:nvPr/>
        </p:nvSpPr>
        <p:spPr>
          <a:xfrm>
            <a:off x="573647" y="568687"/>
            <a:ext cx="79440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general,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 algoritmo se puede utilizar para varios problemas de clasificación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como la detección de spam, predicción de la diabetes, si un cliente determinado comprará un producto en particular o si se irá con la competencia, hay muchos más ejemplos en donde se puede aplicar este algoritmo.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5" name="Google Shape;7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437" y="2670939"/>
            <a:ext cx="4530436" cy="198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3"/>
          <p:cNvSpPr txBox="1"/>
          <p:nvPr/>
        </p:nvSpPr>
        <p:spPr>
          <a:xfrm>
            <a:off x="161150" y="648975"/>
            <a:ext cx="8885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i="1">
                <a:latin typeface="Anton"/>
                <a:ea typeface="Anton"/>
                <a:cs typeface="Anton"/>
                <a:sym typeface="Anton"/>
              </a:rPr>
              <a:t>Regresión logística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2" name="Google Shape;742;p103"/>
          <p:cNvSpPr txBox="1"/>
          <p:nvPr/>
        </p:nvSpPr>
        <p:spPr>
          <a:xfrm>
            <a:off x="726047" y="1559287"/>
            <a:ext cx="7944000" cy="1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Lleva el nombre de la función utilizada en el núcleo del método,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Función Logística es también llamada función Sigmoide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es una curva en forma de S que puede tomar cualquier número de valor real y asignar a un valor entre 0 y 1.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0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ecuación que define la función sigmoidea es la siguiente: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3" name="Google Shape;743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6959" y="3473850"/>
            <a:ext cx="23622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505" y="1304601"/>
            <a:ext cx="4393692" cy="241126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4"/>
          <p:cNvSpPr txBox="1"/>
          <p:nvPr/>
        </p:nvSpPr>
        <p:spPr>
          <a:xfrm>
            <a:off x="0" y="125475"/>
            <a:ext cx="4688400" cy="50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curva va a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infinito positivo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predicción se convertirá en 1, y si la curva pasa el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infinito negativo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predicción se convertirá en 0.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salida de la función Sigmoide es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 que 0.5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clasificar el resultado como 1 o SI, y si es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menor que 0.5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podemos clasificarlo como 0 o NO.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 parte </a:t>
            </a: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el resultado es 0.75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decir en términos de probabilidad como, hay un 75% de probabilidades de que el paciente sufra cáncer.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b="1"/>
              <a:t>Logistic Regression</a:t>
            </a:r>
            <a:endParaRPr b="1"/>
          </a:p>
        </p:txBody>
      </p:sp>
      <p:pic>
        <p:nvPicPr>
          <p:cNvPr id="756" name="Google Shape;75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831" y="791768"/>
            <a:ext cx="6404788" cy="228635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5"/>
          <p:cNvSpPr txBox="1"/>
          <p:nvPr/>
        </p:nvSpPr>
        <p:spPr>
          <a:xfrm>
            <a:off x="628650" y="3078125"/>
            <a:ext cx="33267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logística para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K=2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clases. Siempre nos dará un limite de decisión lineal. Los puntos rojos y verdes representan el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data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las diferentes clases y la intersección entre los campos rojo y verde representan el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 boundary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obtenido de la regresión logística aprendiendo desde la data.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05"/>
          <p:cNvSpPr txBox="1"/>
          <p:nvPr/>
        </p:nvSpPr>
        <p:spPr>
          <a:xfrm>
            <a:off x="4572000" y="3078125"/>
            <a:ext cx="33267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logística para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K=3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clases. Se introduce a la </a:t>
            </a: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train 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tercera clase denotada por el color azul. </a:t>
            </a:r>
            <a:r>
              <a:rPr lang="en-GB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pesar de que ahora hay mas de dos clases las regiones de decisión entre cualquier pareja de clases sigue siendo LINEAL.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6"/>
          <p:cNvSpPr txBox="1"/>
          <p:nvPr/>
        </p:nvSpPr>
        <p:spPr>
          <a:xfrm>
            <a:off x="599995" y="1583032"/>
            <a:ext cx="79440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¿Los Algoritmos de Clasificación como Árboles de Decisión, KNN y la Regresión Logística son los únicos que existen?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¡Por supuesto que no! 🤓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muchos más como ser por ejemplo: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Support Vector Machines (SVM), Ramdom Forest, entre otros.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106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Clasificación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7"/>
          <p:cNvSpPr txBox="1"/>
          <p:nvPr/>
        </p:nvSpPr>
        <p:spPr>
          <a:xfrm>
            <a:off x="726045" y="1583032"/>
            <a:ext cx="7944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algoritmos de Regresión, intentan predecir una variable de tipo numérica o cuantitativa como por ejemplo: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2" name="Google Shape;772;p107"/>
          <p:cNvSpPr txBox="1"/>
          <p:nvPr/>
        </p:nvSpPr>
        <p:spPr>
          <a:xfrm>
            <a:off x="1996451" y="2568075"/>
            <a:ext cx="51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¿Cuánto crees que vale esta casa?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3" name="Google Shape;773;p107"/>
          <p:cNvPicPr preferRelativeResize="0"/>
          <p:nvPr/>
        </p:nvPicPr>
        <p:blipFill rotWithShape="1">
          <a:blip r:embed="rId3">
            <a:alphaModFix/>
          </a:blip>
          <a:srcRect l="50234" t="3859" r="1696" b="56491"/>
          <a:stretch/>
        </p:blipFill>
        <p:spPr>
          <a:xfrm>
            <a:off x="3585516" y="2989591"/>
            <a:ext cx="2225185" cy="183537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07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Regresión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Regresión</a:t>
            </a:r>
            <a:endParaRPr/>
          </a:p>
        </p:txBody>
      </p:sp>
      <p:pic>
        <p:nvPicPr>
          <p:cNvPr id="780" name="Google Shape;7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2433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150" y="1250425"/>
            <a:ext cx="3963150" cy="32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9"/>
          <p:cNvSpPr txBox="1"/>
          <p:nvPr/>
        </p:nvSpPr>
        <p:spPr>
          <a:xfrm>
            <a:off x="2286004" y="1487614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¿Cuánto crees que vale esta casa?</a:t>
            </a:r>
            <a:endParaRPr sz="2000" i="1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8" name="Google Shape;788;p109"/>
          <p:cNvPicPr preferRelativeResize="0"/>
          <p:nvPr/>
        </p:nvPicPr>
        <p:blipFill rotWithShape="1">
          <a:blip r:embed="rId3">
            <a:alphaModFix/>
          </a:blip>
          <a:srcRect l="50234" t="3859" r="1696" b="56491"/>
          <a:stretch/>
        </p:blipFill>
        <p:spPr>
          <a:xfrm>
            <a:off x="2995925" y="2096710"/>
            <a:ext cx="2499211" cy="2061393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9"/>
          <p:cNvSpPr txBox="1"/>
          <p:nvPr/>
        </p:nvSpPr>
        <p:spPr>
          <a:xfrm>
            <a:off x="3871983" y="4158761"/>
            <a:ext cx="10262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0000"/>
                </a:solidFill>
              </a:rPr>
              <a:t>❓</a:t>
            </a:r>
            <a:endParaRPr/>
          </a:p>
        </p:txBody>
      </p:sp>
      <p:pic>
        <p:nvPicPr>
          <p:cNvPr id="790" name="Google Shape;790;p109"/>
          <p:cNvPicPr preferRelativeResize="0"/>
          <p:nvPr/>
        </p:nvPicPr>
        <p:blipFill rotWithShape="1">
          <a:blip r:embed="rId3">
            <a:alphaModFix/>
          </a:blip>
          <a:srcRect l="34444" t="45965" r="2747" b="11578"/>
          <a:stretch/>
        </p:blipFill>
        <p:spPr>
          <a:xfrm>
            <a:off x="5872705" y="2011216"/>
            <a:ext cx="3049499" cy="206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9"/>
          <p:cNvPicPr preferRelativeResize="0"/>
          <p:nvPr/>
        </p:nvPicPr>
        <p:blipFill rotWithShape="1">
          <a:blip r:embed="rId3">
            <a:alphaModFix/>
          </a:blip>
          <a:srcRect l="25321" t="17193" r="50350" b="57193"/>
          <a:stretch/>
        </p:blipFill>
        <p:spPr>
          <a:xfrm>
            <a:off x="812398" y="2401493"/>
            <a:ext cx="1668370" cy="175661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9"/>
          <p:cNvSpPr txBox="1"/>
          <p:nvPr/>
        </p:nvSpPr>
        <p:spPr>
          <a:xfrm>
            <a:off x="1080855" y="4088607"/>
            <a:ext cx="1181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$ 70,000</a:t>
            </a:r>
            <a:endParaRPr/>
          </a:p>
        </p:txBody>
      </p:sp>
      <p:sp>
        <p:nvSpPr>
          <p:cNvPr id="793" name="Google Shape;793;p109"/>
          <p:cNvSpPr txBox="1"/>
          <p:nvPr/>
        </p:nvSpPr>
        <p:spPr>
          <a:xfrm>
            <a:off x="6609197" y="4158103"/>
            <a:ext cx="13244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$ 160,000</a:t>
            </a:r>
            <a:endParaRPr/>
          </a:p>
        </p:txBody>
      </p:sp>
      <p:sp>
        <p:nvSpPr>
          <p:cNvPr id="794" name="Google Shape;794;p109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Regresión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0"/>
          <p:cNvSpPr txBox="1"/>
          <p:nvPr/>
        </p:nvSpPr>
        <p:spPr>
          <a:xfrm>
            <a:off x="726045" y="1570139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precio de una casa:</a:t>
            </a:r>
            <a:endParaRPr sz="200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1" name="Google Shape;801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118" y="1939471"/>
            <a:ext cx="7664333" cy="315316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10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Regresión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11"/>
          <p:cNvSpPr txBox="1"/>
          <p:nvPr/>
        </p:nvSpPr>
        <p:spPr>
          <a:xfrm>
            <a:off x="726045" y="1570139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precio de una casa:</a:t>
            </a:r>
            <a:endParaRPr sz="200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9" name="Google Shape;809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196" y="1939471"/>
            <a:ext cx="7347255" cy="306654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11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Regresión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2"/>
          <p:cNvSpPr txBox="1"/>
          <p:nvPr/>
        </p:nvSpPr>
        <p:spPr>
          <a:xfrm>
            <a:off x="726045" y="1570139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precio de una casa:</a:t>
            </a:r>
            <a:endParaRPr sz="200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7" name="Google Shape;817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851" y="1939471"/>
            <a:ext cx="7841349" cy="315041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2"/>
          <p:cNvSpPr txBox="1"/>
          <p:nvPr/>
        </p:nvSpPr>
        <p:spPr>
          <a:xfrm>
            <a:off x="651296" y="63551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35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Aprendizaje Supervisado | </a:t>
            </a:r>
            <a:r>
              <a:rPr lang="en-GB" sz="3500" i="1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Regresión</a:t>
            </a:r>
            <a:endParaRPr sz="35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7"/>
          <p:cNvSpPr/>
          <p:nvPr/>
        </p:nvSpPr>
        <p:spPr>
          <a:xfrm>
            <a:off x="296200" y="2251800"/>
            <a:ext cx="1452900" cy="6399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Modelos Analíticos para Ciencia de Datos 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57"/>
          <p:cNvSpPr/>
          <p:nvPr/>
        </p:nvSpPr>
        <p:spPr>
          <a:xfrm>
            <a:off x="2351150" y="2269172"/>
            <a:ext cx="1229400" cy="60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Aprendizaje Supervisado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9" name="Google Shape;279;p57"/>
          <p:cNvCxnSpPr>
            <a:stCxn id="277" idx="3"/>
            <a:endCxn id="278" idx="1"/>
          </p:cNvCxnSpPr>
          <p:nvPr/>
        </p:nvCxnSpPr>
        <p:spPr>
          <a:xfrm rot="10800000" flipH="1">
            <a:off x="1749100" y="2570250"/>
            <a:ext cx="602100" cy="15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" name="Google Shape;280;p57"/>
          <p:cNvCxnSpPr>
            <a:stCxn id="278" idx="3"/>
            <a:endCxn id="281" idx="1"/>
          </p:cNvCxnSpPr>
          <p:nvPr/>
        </p:nvCxnSpPr>
        <p:spPr>
          <a:xfrm rot="10800000" flipH="1">
            <a:off x="3580550" y="1595972"/>
            <a:ext cx="950100" cy="97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1" name="Google Shape;281;p57"/>
          <p:cNvSpPr/>
          <p:nvPr/>
        </p:nvSpPr>
        <p:spPr>
          <a:xfrm>
            <a:off x="4530658" y="1430425"/>
            <a:ext cx="1192200" cy="33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Clasificación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57"/>
          <p:cNvSpPr/>
          <p:nvPr/>
        </p:nvSpPr>
        <p:spPr>
          <a:xfrm>
            <a:off x="4530658" y="3288063"/>
            <a:ext cx="1192200" cy="33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Regresión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3" name="Google Shape;283;p57"/>
          <p:cNvCxnSpPr>
            <a:stCxn id="278" idx="3"/>
            <a:endCxn id="282" idx="1"/>
          </p:cNvCxnSpPr>
          <p:nvPr/>
        </p:nvCxnSpPr>
        <p:spPr>
          <a:xfrm>
            <a:off x="3580550" y="2570372"/>
            <a:ext cx="950100" cy="88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4" name="Google Shape;284;p57"/>
          <p:cNvSpPr/>
          <p:nvPr/>
        </p:nvSpPr>
        <p:spPr>
          <a:xfrm>
            <a:off x="6614733" y="1242488"/>
            <a:ext cx="1192200" cy="33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Arbol de decisión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57"/>
          <p:cNvSpPr/>
          <p:nvPr/>
        </p:nvSpPr>
        <p:spPr>
          <a:xfrm>
            <a:off x="6614733" y="1674850"/>
            <a:ext cx="1192200" cy="33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K-Nearest-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Neighbor</a:t>
            </a:r>
            <a:endParaRPr sz="12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6" name="Google Shape;286;p57"/>
          <p:cNvCxnSpPr>
            <a:stCxn id="281" idx="3"/>
            <a:endCxn id="284" idx="1"/>
          </p:cNvCxnSpPr>
          <p:nvPr/>
        </p:nvCxnSpPr>
        <p:spPr>
          <a:xfrm rot="10800000" flipH="1">
            <a:off x="5722858" y="1408225"/>
            <a:ext cx="891900" cy="187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57"/>
          <p:cNvCxnSpPr>
            <a:stCxn id="281" idx="3"/>
            <a:endCxn id="285" idx="1"/>
          </p:cNvCxnSpPr>
          <p:nvPr/>
        </p:nvCxnSpPr>
        <p:spPr>
          <a:xfrm>
            <a:off x="5722858" y="1596025"/>
            <a:ext cx="891900" cy="2445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3"/>
          <p:cNvSpPr txBox="1"/>
          <p:nvPr/>
        </p:nvSpPr>
        <p:spPr>
          <a:xfrm>
            <a:off x="335600" y="2520825"/>
            <a:ext cx="8543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Investigación sobre Aprendizaje Supervisado</a:t>
            </a:r>
            <a:endParaRPr sz="4000" b="0" i="1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4" name="Google Shape;824;p113"/>
          <p:cNvSpPr txBox="1"/>
          <p:nvPr/>
        </p:nvSpPr>
        <p:spPr>
          <a:xfrm>
            <a:off x="94500" y="3982254"/>
            <a:ext cx="8955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Actividad Grupal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aproximado: 20 Minutos 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6" name="Google Shape;826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2275" y="10516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4"/>
          <p:cNvSpPr txBox="1"/>
          <p:nvPr/>
        </p:nvSpPr>
        <p:spPr>
          <a:xfrm>
            <a:off x="110900" y="564050"/>
            <a:ext cx="85779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Consignas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 Investigar sobre diferentes algoritmos de clasificación o regresión y sus aplicaciones. Ej. SVM, Random Forest, Naïve Bayes, entre otros.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 Documentar un breve resumen del análisis realizado, detallando usos y características de los algoritmos.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3. Debatir activamente entre todos.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Objetivo: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indagar sobre los usos y aplicaciones de otros algoritmos de Clasificación y Regresión que no han sido vistos en clase.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3" name="Google Shape;833;p114"/>
          <p:cNvSpPr txBox="1"/>
          <p:nvPr/>
        </p:nvSpPr>
        <p:spPr>
          <a:xfrm>
            <a:off x="1923300" y="4274725"/>
            <a:ext cx="529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Herramienta sugerida: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Miro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4" name="Google Shape;834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5"/>
          <p:cNvSpPr txBox="1">
            <a:spLocks noGrp="1"/>
          </p:cNvSpPr>
          <p:nvPr>
            <p:ph type="title"/>
          </p:nvPr>
        </p:nvSpPr>
        <p:spPr>
          <a:xfrm>
            <a:off x="2611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</a:t>
            </a:r>
            <a:endParaRPr/>
          </a:p>
        </p:txBody>
      </p:sp>
      <p:sp>
        <p:nvSpPr>
          <p:cNvPr id="840" name="Google Shape;840;p115"/>
          <p:cNvSpPr txBox="1">
            <a:spLocks noGrp="1"/>
          </p:cNvSpPr>
          <p:nvPr>
            <p:ph type="body" idx="1"/>
          </p:nvPr>
        </p:nvSpPr>
        <p:spPr>
          <a:xfrm>
            <a:off x="4251900" y="104188"/>
            <a:ext cx="338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Aprendizaje Supervisado 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El objetivo es segregar el conjunto de datos de la mejor manera posible. La distancia entre los puntos más cercanos se conoce como </a:t>
            </a:r>
            <a:r>
              <a:rPr lang="en-GB" sz="1800" b="1"/>
              <a:t>margen</a:t>
            </a:r>
            <a:r>
              <a:rPr lang="en-GB" sz="1800"/>
              <a:t>. Por medio de un hiperplano con el máximo margen posible entre los vectores de soporte en el conjunto de datos</a:t>
            </a:r>
            <a:endParaRPr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Clasificación o Regresión</a:t>
            </a:r>
            <a:endParaRPr sz="1800" b="1"/>
          </a:p>
        </p:txBody>
      </p:sp>
      <p:pic>
        <p:nvPicPr>
          <p:cNvPr id="841" name="Google Shape;84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0" y="525950"/>
            <a:ext cx="3387900" cy="257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2689300"/>
            <a:ext cx="60007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5"/>
          <p:cNvSpPr txBox="1"/>
          <p:nvPr/>
        </p:nvSpPr>
        <p:spPr>
          <a:xfrm>
            <a:off x="371550" y="3383425"/>
            <a:ext cx="2728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El hiperplano de segmentación es proporcional al número de features o variables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Vladimir N. Vapnik and Alexey Ya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5" y="374700"/>
            <a:ext cx="5134976" cy="21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16"/>
          <p:cNvSpPr txBox="1"/>
          <p:nvPr/>
        </p:nvSpPr>
        <p:spPr>
          <a:xfrm>
            <a:off x="149250" y="99275"/>
            <a:ext cx="24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6" y="2858175"/>
            <a:ext cx="2813125" cy="22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16"/>
          <p:cNvSpPr txBox="1"/>
          <p:nvPr/>
        </p:nvSpPr>
        <p:spPr>
          <a:xfrm>
            <a:off x="260400" y="2504300"/>
            <a:ext cx="15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2) Naive Bayes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326" y="2245450"/>
            <a:ext cx="3622549" cy="289803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16"/>
          <p:cNvSpPr txBox="1"/>
          <p:nvPr/>
        </p:nvSpPr>
        <p:spPr>
          <a:xfrm>
            <a:off x="6111250" y="1241150"/>
            <a:ext cx="248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3) Regresion Ridge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4) Regresion Lasso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5) Elastic Net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16"/>
          <p:cNvSpPr txBox="1"/>
          <p:nvPr/>
        </p:nvSpPr>
        <p:spPr>
          <a:xfrm>
            <a:off x="5899050" y="200325"/>
            <a:ext cx="28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0123" y="1"/>
            <a:ext cx="1923876" cy="1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000" b="0" i="1" u="none" strike="noStrike" cap="non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1" name="Google Shape;861;p117" descr="Tiger Face on Apple iOS 12.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331" y="268357"/>
            <a:ext cx="6142383" cy="460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/>
        </p:nvSpPr>
        <p:spPr>
          <a:xfrm>
            <a:off x="1956450" y="14657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sz="48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72" name="Google Shape;872;p119"/>
          <p:cNvSpPr txBox="1"/>
          <p:nvPr/>
        </p:nvSpPr>
        <p:spPr>
          <a:xfrm>
            <a:off x="2180400" y="2454875"/>
            <a:ext cx="47832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Font typeface="Helvetica Neue Light"/>
              <a:buChar char="-"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Aprendizaje Supervisado.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Font typeface="Helvetica Neue Light"/>
              <a:buChar char="-"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 de Clasificación.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Font typeface="Helvetica Neue Light"/>
              <a:buChar char="-"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 de Regresión.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RECAPITULEMOS UN POCO SOBRE LA CLASE ANTERIOR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REPASO</a:t>
            </a:r>
            <a:endParaRPr sz="3000" i="1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es Machine Learning?</a:t>
            </a:r>
            <a:endParaRPr sz="2000"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es un Modelo Analítico? </a:t>
            </a:r>
            <a:endParaRPr sz="2000" i="1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2000" i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/>
        </p:nvSpPr>
        <p:spPr>
          <a:xfrm>
            <a:off x="618950" y="1082750"/>
            <a:ext cx="8022600" cy="31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de </a:t>
            </a:r>
            <a:r>
              <a:rPr lang="en-GB" sz="19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Modelos Analíticos para Ciencia de Datos I,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comentamos que </a:t>
            </a:r>
            <a:r>
              <a:rPr lang="en-GB" sz="1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método de análisis de datos que automatiza la construcción de “Modelos Analíticos”.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son diferentes algoritmos que nosotros podemos desarrollar, en función de la problemática del negocio como así también, del tipo de aprendizaje que queramos aplicar.</a:t>
            </a:r>
            <a:endParaRPr/>
          </a:p>
        </p:txBody>
      </p:sp>
      <p:pic>
        <p:nvPicPr>
          <p:cNvPr id="339" name="Google Shape;33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0287" y="355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2386</Words>
  <Application>Microsoft Office PowerPoint</Application>
  <PresentationFormat>On-screen Show (16:9)</PresentationFormat>
  <Paragraphs>241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Helvetica Neue Light</vt:lpstr>
      <vt:lpstr>Didact Gothic</vt:lpstr>
      <vt:lpstr>Lato Light</vt:lpstr>
      <vt:lpstr>Arial</vt:lpstr>
      <vt:lpstr>Rubik</vt:lpstr>
      <vt:lpstr>Roboto</vt:lpstr>
      <vt:lpstr>Anton</vt:lpstr>
      <vt:lpstr>Helvetica Neue</vt:lpstr>
      <vt:lpstr>Calibri</vt:lpstr>
      <vt:lpstr>Simple Light</vt:lpstr>
      <vt:lpstr>Tema de Office</vt:lpstr>
      <vt:lpstr>Simple Light</vt:lpstr>
      <vt:lpstr>Simple Light</vt:lpstr>
      <vt:lpstr>Clase 14- Modelos Analiticos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Aprendizaje Supervisado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Clasificadores No Paramétricos </vt:lpstr>
      <vt:lpstr>Decision trees-Variable númericas</vt:lpstr>
      <vt:lpstr>Decision trees- Variables categoricas</vt:lpstr>
      <vt:lpstr>Decision trees- Variables categóricas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trees- Aplicación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PowerPoint Presentation</vt:lpstr>
      <vt:lpstr>PowerPoint Presentation</vt:lpstr>
      <vt:lpstr>Regresión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14- Modelos Analiticos I</dc:title>
  <cp:lastModifiedBy>David Bustos Usta</cp:lastModifiedBy>
  <cp:revision>2</cp:revision>
  <dcterms:modified xsi:type="dcterms:W3CDTF">2021-07-22T12:58:21Z</dcterms:modified>
</cp:coreProperties>
</file>